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9" r:id="rId3"/>
    <p:sldId id="270" r:id="rId4"/>
    <p:sldId id="271" r:id="rId5"/>
    <p:sldId id="272" r:id="rId6"/>
    <p:sldId id="280" r:id="rId7"/>
    <p:sldId id="257" r:id="rId8"/>
    <p:sldId id="281" r:id="rId9"/>
    <p:sldId id="282" r:id="rId10"/>
    <p:sldId id="258" r:id="rId11"/>
    <p:sldId id="264" r:id="rId12"/>
    <p:sldId id="265" r:id="rId13"/>
    <p:sldId id="279" r:id="rId14"/>
    <p:sldId id="274" r:id="rId15"/>
    <p:sldId id="266" r:id="rId16"/>
    <p:sldId id="261" r:id="rId17"/>
    <p:sldId id="260" r:id="rId18"/>
    <p:sldId id="267" r:id="rId19"/>
    <p:sldId id="273" r:id="rId20"/>
    <p:sldId id="259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8815"/>
  </p:normalViewPr>
  <p:slideViewPr>
    <p:cSldViewPr snapToGrid="0" snapToObjects="1">
      <p:cViewPr varScale="1">
        <p:scale>
          <a:sx n="116" d="100"/>
          <a:sy n="116" d="100"/>
        </p:scale>
        <p:origin x="9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tiff>
</file>

<file path=ppt/media/image23.png>
</file>

<file path=ppt/media/image24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8AF5E6-8A5E-BB42-87AA-975053D4A168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688250-E5A9-2B4D-89E1-7DDEF599A3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044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88250-E5A9-2B4D-89E1-7DDEF599A3C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11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NS </a:t>
            </a:r>
            <a:r>
              <a:rPr lang="en-US" dirty="0" err="1"/>
              <a:t>url</a:t>
            </a:r>
            <a:r>
              <a:rPr lang="en-US" dirty="0"/>
              <a:t> 		</a:t>
            </a:r>
            <a:r>
              <a:rPr lang="en-US" dirty="0" err="1"/>
              <a:t>langerhans.herokuapp.com</a:t>
            </a:r>
            <a:r>
              <a:rPr lang="en-US" dirty="0"/>
              <a:t> or </a:t>
            </a:r>
            <a:r>
              <a:rPr lang="en-US" dirty="0" err="1"/>
              <a:t>jlooping.herokuapp.com</a:t>
            </a:r>
            <a:endParaRPr lang="en-US" dirty="0"/>
          </a:p>
          <a:p>
            <a:r>
              <a:rPr lang="en-US" dirty="0"/>
              <a:t>API 		Gmwe9IkWqk2x</a:t>
            </a:r>
          </a:p>
          <a:p>
            <a:r>
              <a:rPr lang="en-US" dirty="0"/>
              <a:t>Jacob Knock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Lucy Driver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88250-E5A9-2B4D-89E1-7DDEF599A3C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88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NS </a:t>
            </a:r>
            <a:r>
              <a:rPr lang="en-US" dirty="0" err="1"/>
              <a:t>url</a:t>
            </a:r>
            <a:r>
              <a:rPr lang="en-US" dirty="0"/>
              <a:t> 		</a:t>
            </a:r>
            <a:r>
              <a:rPr lang="en-US" dirty="0" err="1"/>
              <a:t>langerhans.herokuapp.com</a:t>
            </a:r>
            <a:r>
              <a:rPr lang="en-US" dirty="0"/>
              <a:t> or </a:t>
            </a:r>
            <a:r>
              <a:rPr lang="en-US" dirty="0" err="1"/>
              <a:t>jlooping.herokuapp.com</a:t>
            </a:r>
            <a:endParaRPr lang="en-US" dirty="0"/>
          </a:p>
          <a:p>
            <a:r>
              <a:rPr lang="en-US" dirty="0"/>
              <a:t>API 		Gmwe9IkWqk2x</a:t>
            </a:r>
          </a:p>
          <a:p>
            <a:r>
              <a:rPr lang="en-US" dirty="0"/>
              <a:t>Jacob Knock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Lucy Driver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88250-E5A9-2B4D-89E1-7DDEF599A3C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24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8D4B5-BED6-9249-831A-37EB3FB8740C}" type="datetimeFigureOut">
              <a:rPr lang="en-US" smtClean="0"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53D79-8DB5-F64C-AD76-4C57D9887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13.tiff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DIY closed loop systems and </a:t>
            </a:r>
            <a:r>
              <a:rPr lang="en-US" dirty="0" err="1"/>
              <a:t>Nightscout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148" y="774716"/>
            <a:ext cx="1615557" cy="9552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4108" y="572872"/>
            <a:ext cx="2159000" cy="4406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0920" y="1168183"/>
            <a:ext cx="1825375" cy="32162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432" y="1049300"/>
            <a:ext cx="6407547" cy="5173961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76289" y="4644594"/>
            <a:ext cx="1137847" cy="187822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9BFD0A6-3EED-FE49-841B-E38C9FCF1A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52611" y="4644594"/>
            <a:ext cx="3134463" cy="1878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94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does it work (very simply)?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Loop app reads blood glucose from </a:t>
            </a:r>
            <a:r>
              <a:rPr lang="en-US" err="1"/>
              <a:t>Dexcom</a:t>
            </a:r>
            <a:r>
              <a:rPr lang="en-US"/>
              <a:t> sensor</a:t>
            </a:r>
          </a:p>
          <a:p>
            <a:r>
              <a:rPr lang="en-US"/>
              <a:t>An algorithm calculates insulin needs against IOB, COB, glucose momentum and stored settings (basal rates, carb ratios, insulin sensitivity factor)</a:t>
            </a:r>
          </a:p>
          <a:p>
            <a:r>
              <a:rPr lang="en-US"/>
              <a:t>Loop communicates with Medtronic pump via </a:t>
            </a:r>
            <a:r>
              <a:rPr lang="en-US" err="1"/>
              <a:t>Rileylink</a:t>
            </a:r>
            <a:r>
              <a:rPr lang="en-US"/>
              <a:t> to create or continue a temporary basal rate for the next 30 minutes</a:t>
            </a:r>
          </a:p>
          <a:p>
            <a:r>
              <a:rPr lang="en-US"/>
              <a:t>Repeats every five minutes</a:t>
            </a:r>
          </a:p>
        </p:txBody>
      </p:sp>
    </p:spTree>
    <p:extLst>
      <p:ext uri="{BB962C8B-B14F-4D97-AF65-F5344CB8AC3E}">
        <p14:creationId xmlns:p14="http://schemas.microsoft.com/office/powerpoint/2010/main" val="11444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677" y="0"/>
            <a:ext cx="6662645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677" y="0"/>
            <a:ext cx="38107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859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564" y="365125"/>
            <a:ext cx="3387624" cy="602545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304" y="365124"/>
            <a:ext cx="3387624" cy="60254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188" y="365123"/>
            <a:ext cx="3452116" cy="602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8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456" y="365123"/>
            <a:ext cx="3333108" cy="6015128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0278" y="365123"/>
            <a:ext cx="3387624" cy="601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Nightscout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err="1"/>
              <a:t>Nightscout</a:t>
            </a:r>
            <a:r>
              <a:rPr lang="en-US"/>
              <a:t> was set up to allow the sharing of CGM readings over the internet.  Before then only the diabetic with the CGM had access to these readings.</a:t>
            </a:r>
          </a:p>
          <a:p>
            <a:r>
              <a:rPr lang="en-US" err="1"/>
              <a:t>Nightscout</a:t>
            </a:r>
            <a:r>
              <a:rPr lang="en-US"/>
              <a:t> is now also used by closed-loop systems to store records of </a:t>
            </a:r>
            <a:r>
              <a:rPr lang="en-US" err="1"/>
              <a:t>basals</a:t>
            </a:r>
            <a:r>
              <a:rPr lang="en-US"/>
              <a:t>, boluses, carbohydrates and temporary </a:t>
            </a:r>
            <a:r>
              <a:rPr lang="en-US" err="1"/>
              <a:t>basals</a:t>
            </a:r>
            <a:r>
              <a:rPr lang="en-US"/>
              <a:t>.</a:t>
            </a:r>
          </a:p>
          <a:p>
            <a:r>
              <a:rPr lang="en-US"/>
              <a:t>Reports and data from </a:t>
            </a:r>
            <a:r>
              <a:rPr lang="en-US" err="1"/>
              <a:t>Nightscout</a:t>
            </a:r>
            <a:r>
              <a:rPr lang="en-US"/>
              <a:t> can be used in much the same way as </a:t>
            </a:r>
            <a:r>
              <a:rPr lang="en-US" err="1"/>
              <a:t>Diasend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87788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460" y="784370"/>
            <a:ext cx="8044665" cy="5485061"/>
          </a:xfrm>
        </p:spPr>
      </p:pic>
    </p:spTree>
    <p:extLst>
      <p:ext uri="{BB962C8B-B14F-4D97-AF65-F5344CB8AC3E}">
        <p14:creationId xmlns:p14="http://schemas.microsoft.com/office/powerpoint/2010/main" val="1293794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271" y="428625"/>
            <a:ext cx="8206159" cy="614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81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773" y="365125"/>
            <a:ext cx="8486454" cy="5835713"/>
          </a:xfrm>
        </p:spPr>
      </p:pic>
    </p:spTree>
    <p:extLst>
      <p:ext uri="{BB962C8B-B14F-4D97-AF65-F5344CB8AC3E}">
        <p14:creationId xmlns:p14="http://schemas.microsoft.com/office/powerpoint/2010/main" val="317233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548" y="365125"/>
            <a:ext cx="9102904" cy="5828970"/>
          </a:xfrm>
        </p:spPr>
      </p:pic>
    </p:spTree>
    <p:extLst>
      <p:ext uri="{BB962C8B-B14F-4D97-AF65-F5344CB8AC3E}">
        <p14:creationId xmlns:p14="http://schemas.microsoft.com/office/powerpoint/2010/main" val="1777524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is closed-loop?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A closed-loop artificial pancreas system is a device, or series of devices, that can work in concert with one another to automatically give the correct amount of insulin in response to food intake and rising / falling blood glucose. 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Current DIY systems are referred to as hybrid closed-loop due to the need to manually input carbohydrates.  They usually consist of three or four devices.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/>
              <a:t>I will be mainly talking about Loop, the hybrid closed-loop system I use, and </a:t>
            </a:r>
            <a:r>
              <a:rPr lang="en-US" err="1"/>
              <a:t>Nightscout</a:t>
            </a:r>
            <a:r>
              <a:rPr lang="en-US"/>
              <a:t>, a website which stores my records.</a:t>
            </a: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Improved HbA1c – latest was 43 or 6.1%, and time in range.</a:t>
            </a:r>
          </a:p>
          <a:p>
            <a:r>
              <a:rPr lang="en-US" dirty="0"/>
              <a:t>Blood glucose </a:t>
            </a:r>
            <a:r>
              <a:rPr lang="en-US" u="sng" dirty="0"/>
              <a:t>rarely</a:t>
            </a:r>
            <a:r>
              <a:rPr lang="en-US" dirty="0"/>
              <a:t> above 10mmol, or below 3.9 mmol.  If BG does rise much above 10mmol it is usually a sign of user or settings errors. </a:t>
            </a:r>
          </a:p>
          <a:p>
            <a:r>
              <a:rPr lang="en-US" dirty="0"/>
              <a:t>Overnight blood glucose usually excellent, moving towards and staying on target.</a:t>
            </a:r>
          </a:p>
          <a:p>
            <a:r>
              <a:rPr lang="en-US" dirty="0"/>
              <a:t>Greatly improved awareness of hyper- and hypo-glycaemia due to decreased range of blood sugars.</a:t>
            </a:r>
          </a:p>
          <a:p>
            <a:r>
              <a:rPr lang="en-US" dirty="0"/>
              <a:t>Far better sleep (for Jasper and for us!)</a:t>
            </a:r>
          </a:p>
          <a:p>
            <a:r>
              <a:rPr lang="en-US" dirty="0"/>
              <a:t>Greatly improved awareness of blood glucose and how different foods affect absorption (CGM really).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740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Observations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Limited amount of angry bolusing.</a:t>
            </a:r>
          </a:p>
          <a:p>
            <a:r>
              <a:rPr lang="en-US" dirty="0"/>
              <a:t>Still very much a DIY solution which requires a large amount of input to get started.</a:t>
            </a:r>
          </a:p>
          <a:p>
            <a:r>
              <a:rPr lang="en-US" dirty="0"/>
              <a:t>With correct settings it works very successfully, with incorrect settings it still works pretty well.  It’s important to check basal rates, carb ratios and insulin sensitivity regularly.</a:t>
            </a:r>
          </a:p>
          <a:p>
            <a:r>
              <a:rPr lang="en-US" dirty="0"/>
              <a:t>Community network both via internet (Facebook groups both national and international, </a:t>
            </a:r>
            <a:r>
              <a:rPr lang="en-US" dirty="0" err="1"/>
              <a:t>Gitter</a:t>
            </a:r>
            <a:r>
              <a:rPr lang="en-US" dirty="0"/>
              <a:t> channels for more technical queries and development) and face to face meetups.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43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Terms to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#</a:t>
            </a:r>
            <a:r>
              <a:rPr lang="en-US" dirty="0" err="1"/>
              <a:t>WeAreNotWaiting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hashtag for those who are using and creating DIY systems to better control diabetes. ‘</a:t>
            </a:r>
            <a:r>
              <a:rPr lang="en-US" i="1" dirty="0"/>
              <a:t>The aim is to make diabetes data more accessible, intuitive, and actionable... We’d like to get the data into a format where it can help increase time in (glucose) range, and achieve fewer lows and better A1C.’</a:t>
            </a: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Open Source - software which is developed and shared free of charge, which can be independently branched and altered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66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Terms to cover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Nightscout</a:t>
            </a:r>
            <a:r>
              <a:rPr lang="en-US"/>
              <a:t> </a:t>
            </a:r>
            <a:r>
              <a:rPr lang="mr-IN"/>
              <a:t>–</a:t>
            </a:r>
            <a:r>
              <a:rPr lang="en-US"/>
              <a:t> an open source replacement for </a:t>
            </a:r>
            <a:r>
              <a:rPr lang="en-US" err="1"/>
              <a:t>Diasend</a:t>
            </a:r>
            <a:r>
              <a:rPr lang="en-US"/>
              <a:t> / Dexcom share and other ‘closed’ data stores for diabetic data.  Designed to be able to utilize and connect as many sources as possible, and is able to display data on a huge range of internet connected devices.</a:t>
            </a:r>
          </a:p>
        </p:txBody>
      </p:sp>
    </p:spTree>
    <p:extLst>
      <p:ext uri="{BB962C8B-B14F-4D97-AF65-F5344CB8AC3E}">
        <p14:creationId xmlns:p14="http://schemas.microsoft.com/office/powerpoint/2010/main" val="1847133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DIY closed-loop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err="1"/>
              <a:t>OpenAPS</a:t>
            </a:r>
            <a:r>
              <a:rPr lang="en-US"/>
              <a:t> </a:t>
            </a:r>
            <a:r>
              <a:rPr lang="mr-IN"/>
              <a:t>–</a:t>
            </a:r>
            <a:r>
              <a:rPr lang="en-US"/>
              <a:t> the most developed hybrid closed loop system, with perhaps the best algorithms.  Uses Medtronic pumps of certain models and </a:t>
            </a:r>
            <a:r>
              <a:rPr lang="en-US" err="1"/>
              <a:t>firmwares</a:t>
            </a:r>
            <a:r>
              <a:rPr lang="en-US"/>
              <a:t>, and requires additional mini computer as the brains.  Automatically able to adjust basal rates over time as requirements change, and can manage </a:t>
            </a:r>
            <a:r>
              <a:rPr lang="en-US" err="1"/>
              <a:t>bolusing</a:t>
            </a:r>
            <a:r>
              <a:rPr lang="en-US"/>
              <a:t> if told of meal carbs. Somewhat reliant on an internet connection as </a:t>
            </a:r>
            <a:r>
              <a:rPr lang="en-US" err="1"/>
              <a:t>Nightscout</a:t>
            </a:r>
            <a:r>
              <a:rPr lang="en-US"/>
              <a:t> is used for carb entries.</a:t>
            </a:r>
          </a:p>
          <a:p>
            <a:r>
              <a:rPr lang="en-US" err="1"/>
              <a:t>AndroidAPS</a:t>
            </a:r>
            <a:r>
              <a:rPr lang="en-US"/>
              <a:t> </a:t>
            </a:r>
            <a:r>
              <a:rPr lang="mr-IN"/>
              <a:t>–</a:t>
            </a:r>
            <a:r>
              <a:rPr lang="en-US"/>
              <a:t> another closed-loop system which uses DANA-R insulin pumps which are available new, and now also works with Accu-Chek Combo pumps.  Uses </a:t>
            </a:r>
            <a:r>
              <a:rPr lang="en-US" err="1"/>
              <a:t>OpenAPS</a:t>
            </a:r>
            <a:r>
              <a:rPr lang="en-US"/>
              <a:t> algorithms whilst running on Android phone as the brains.  No additional hardware required.</a:t>
            </a:r>
          </a:p>
          <a:p>
            <a:r>
              <a:rPr lang="en-US"/>
              <a:t>LOOP </a:t>
            </a:r>
            <a:r>
              <a:rPr lang="mr-IN"/>
              <a:t>–</a:t>
            </a:r>
            <a:r>
              <a:rPr lang="en-US"/>
              <a:t> uses most of the same models of Medtronic pumps.  Requires a </a:t>
            </a:r>
            <a:r>
              <a:rPr lang="en-US" err="1"/>
              <a:t>Rileylink</a:t>
            </a:r>
            <a:r>
              <a:rPr lang="en-US"/>
              <a:t> </a:t>
            </a:r>
            <a:r>
              <a:rPr lang="en-US" err="1"/>
              <a:t>bluetooth</a:t>
            </a:r>
            <a:r>
              <a:rPr lang="en-US"/>
              <a:t> to radio link, and an iPhone as the brains, but does not require an internet connection.</a:t>
            </a:r>
          </a:p>
        </p:txBody>
      </p:sp>
    </p:spTree>
    <p:extLst>
      <p:ext uri="{BB962C8B-B14F-4D97-AF65-F5344CB8AC3E}">
        <p14:creationId xmlns:p14="http://schemas.microsoft.com/office/powerpoint/2010/main" val="2085320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88509F-4FCF-9943-B18E-E603231BF7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974" y="595901"/>
            <a:ext cx="8268239" cy="55810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EA0E49-459F-6E4C-B6E6-CD82605E1E17}"/>
              </a:ext>
            </a:extLst>
          </p:cNvPr>
          <p:cNvSpPr txBox="1"/>
          <p:nvPr/>
        </p:nvSpPr>
        <p:spPr>
          <a:xfrm>
            <a:off x="7636476" y="1223319"/>
            <a:ext cx="18535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(and Combo now)</a:t>
            </a:r>
          </a:p>
        </p:txBody>
      </p:sp>
    </p:spTree>
    <p:extLst>
      <p:ext uri="{BB962C8B-B14F-4D97-AF65-F5344CB8AC3E}">
        <p14:creationId xmlns:p14="http://schemas.microsoft.com/office/powerpoint/2010/main" val="2809021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OpenAPS</a:t>
            </a:r>
            <a:r>
              <a:rPr lang="en-US"/>
              <a:t> 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Smartphone</a:t>
            </a:r>
          </a:p>
          <a:p>
            <a:r>
              <a:rPr lang="en-US"/>
              <a:t>Medtronic pump </a:t>
            </a:r>
          </a:p>
          <a:p>
            <a:r>
              <a:rPr lang="en-US"/>
              <a:t>CGM</a:t>
            </a:r>
          </a:p>
          <a:p>
            <a:r>
              <a:rPr lang="en-US"/>
              <a:t>Mini computer</a:t>
            </a:r>
          </a:p>
          <a:p>
            <a:pPr marL="0" indent="0">
              <a:buNone/>
            </a:pPr>
            <a:r>
              <a:rPr lang="en-US"/>
              <a:t>  (Intel Edison </a:t>
            </a:r>
          </a:p>
          <a:p>
            <a:pPr marL="0" indent="0">
              <a:buNone/>
            </a:pPr>
            <a:r>
              <a:rPr lang="en-US"/>
              <a:t>	pictured)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B2709D-016A-7F41-BDAB-A1DEA1DAF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155" y="365125"/>
            <a:ext cx="7847227" cy="5994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745187-FFE2-9D48-8F07-E026B9C76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5187" y="2844962"/>
            <a:ext cx="1955676" cy="115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384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13A0027-8A14-374F-88D0-02896658C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6449" y="-172995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30195"/>
            <a:ext cx="10515600" cy="1348043"/>
          </a:xfrm>
        </p:spPr>
        <p:txBody>
          <a:bodyPr>
            <a:normAutofit/>
          </a:bodyPr>
          <a:lstStyle/>
          <a:p>
            <a:r>
              <a:rPr lang="en-US"/>
              <a:t>Android APS </a:t>
            </a:r>
            <a:br>
              <a:rPr lang="en-US"/>
            </a:br>
            <a:r>
              <a:rPr lang="en-US"/>
              <a:t>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52291"/>
            <a:ext cx="10515600" cy="4024672"/>
          </a:xfrm>
        </p:spPr>
        <p:txBody>
          <a:bodyPr>
            <a:normAutofit/>
          </a:bodyPr>
          <a:lstStyle/>
          <a:p>
            <a:r>
              <a:rPr lang="en-US"/>
              <a:t>Android phone</a:t>
            </a:r>
          </a:p>
          <a:p>
            <a:r>
              <a:rPr lang="en-US"/>
              <a:t>Dana R, RS or</a:t>
            </a:r>
          </a:p>
          <a:p>
            <a:pPr marL="0" indent="0">
              <a:buNone/>
            </a:pPr>
            <a:r>
              <a:rPr lang="en-US"/>
              <a:t>   Accu-Chek Combo </a:t>
            </a:r>
          </a:p>
          <a:p>
            <a:pPr marL="0" indent="0">
              <a:buNone/>
            </a:pPr>
            <a:r>
              <a:rPr lang="en-US"/>
              <a:t>   pump </a:t>
            </a:r>
          </a:p>
          <a:p>
            <a:r>
              <a:rPr lang="en-US"/>
              <a:t>CGM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37C29-4D13-4146-8F61-005FAD643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8991" y="259492"/>
            <a:ext cx="3777636" cy="19832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39E86E-0168-F74A-9EBA-3216F9E04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7504" y="2113176"/>
            <a:ext cx="3482031" cy="28683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BC2186-17E2-2E46-B45D-DE0A5502B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5845" y="910950"/>
            <a:ext cx="2639208" cy="46901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4C0978-72D2-1843-979C-C00824FC4B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2026" y="5155568"/>
            <a:ext cx="1955676" cy="115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Loop 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iPhone</a:t>
            </a:r>
          </a:p>
          <a:p>
            <a:r>
              <a:rPr lang="en-US"/>
              <a:t>Medtronic pump </a:t>
            </a:r>
          </a:p>
          <a:p>
            <a:r>
              <a:rPr lang="en-US"/>
              <a:t>CGM</a:t>
            </a:r>
          </a:p>
          <a:p>
            <a:r>
              <a:rPr lang="en-US" err="1"/>
              <a:t>Rileylink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BBC08B-B08B-974C-AF2E-8F95595AF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606" y="0"/>
            <a:ext cx="3471102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B17397-7494-474B-8882-8AB1D5CFB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436" y="5361150"/>
            <a:ext cx="1955676" cy="1156332"/>
          </a:xfrm>
          <a:prstGeom prst="rect">
            <a:avLst/>
          </a:prstGeom>
        </p:spPr>
      </p:pic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09A1787B-3671-084B-B569-A27168066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5295" y="247417"/>
            <a:ext cx="1748693" cy="28865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59CEE2-6F1A-1B42-AEDA-D9721D4229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4674" y="3133957"/>
            <a:ext cx="4488024" cy="285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013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9800</TotalTime>
  <Words>701</Words>
  <Application>Microsoft Macintosh PowerPoint</Application>
  <PresentationFormat>Widescreen</PresentationFormat>
  <Paragraphs>68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Mangal</vt:lpstr>
      <vt:lpstr>Office Theme</vt:lpstr>
      <vt:lpstr>DIY closed loop systems and Nightscout</vt:lpstr>
      <vt:lpstr>What is closed-loop? </vt:lpstr>
      <vt:lpstr>Terms to cover</vt:lpstr>
      <vt:lpstr>Terms to cover</vt:lpstr>
      <vt:lpstr>DIY closed-loop systems</vt:lpstr>
      <vt:lpstr>PowerPoint Presentation</vt:lpstr>
      <vt:lpstr>OpenAPS kit</vt:lpstr>
      <vt:lpstr>Android APS  kit</vt:lpstr>
      <vt:lpstr>Loop kit</vt:lpstr>
      <vt:lpstr>PowerPoint Presentation</vt:lpstr>
      <vt:lpstr>How does it work (very simply)?</vt:lpstr>
      <vt:lpstr>PowerPoint Presentation</vt:lpstr>
      <vt:lpstr>PowerPoint Presentation</vt:lpstr>
      <vt:lpstr>PowerPoint Presentation</vt:lpstr>
      <vt:lpstr>Nightscout</vt:lpstr>
      <vt:lpstr>PowerPoint Presentation</vt:lpstr>
      <vt:lpstr>PowerPoint Presentation</vt:lpstr>
      <vt:lpstr>PowerPoint Presentation</vt:lpstr>
      <vt:lpstr>PowerPoint Presentation</vt:lpstr>
      <vt:lpstr>Observations</vt:lpstr>
      <vt:lpstr>Observations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LOOP</dc:title>
  <dc:creator>Microsoft Office User</dc:creator>
  <cp:lastModifiedBy>Microsoft Office User</cp:lastModifiedBy>
  <cp:revision>41</cp:revision>
  <dcterms:created xsi:type="dcterms:W3CDTF">2017-07-08T09:15:52Z</dcterms:created>
  <dcterms:modified xsi:type="dcterms:W3CDTF">2018-04-24T12:45:06Z</dcterms:modified>
</cp:coreProperties>
</file>

<file path=docProps/thumbnail.jpeg>
</file>